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3" r:id="rId4"/>
    <p:sldId id="258" r:id="rId5"/>
    <p:sldId id="299" r:id="rId6"/>
    <p:sldId id="287" r:id="rId7"/>
    <p:sldId id="288" r:id="rId8"/>
    <p:sldId id="283" r:id="rId9"/>
    <p:sldId id="268" r:id="rId10"/>
    <p:sldId id="304" r:id="rId11"/>
    <p:sldId id="265" r:id="rId12"/>
    <p:sldId id="303" r:id="rId13"/>
    <p:sldId id="300" r:id="rId14"/>
    <p:sldId id="301" r:id="rId15"/>
    <p:sldId id="305" r:id="rId16"/>
    <p:sldId id="284" r:id="rId17"/>
    <p:sldId id="261" r:id="rId18"/>
    <p:sldId id="292" r:id="rId19"/>
    <p:sldId id="289" r:id="rId20"/>
    <p:sldId id="290" r:id="rId21"/>
    <p:sldId id="291" r:id="rId22"/>
    <p:sldId id="302" r:id="rId23"/>
    <p:sldId id="293" r:id="rId24"/>
    <p:sldId id="294" r:id="rId25"/>
    <p:sldId id="295" r:id="rId26"/>
    <p:sldId id="296" r:id="rId27"/>
    <p:sldId id="298" r:id="rId28"/>
    <p:sldId id="270" r:id="rId29"/>
    <p:sldId id="278" r:id="rId30"/>
    <p:sldId id="274" r:id="rId31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6"/>
    <p:restoredTop sz="94643"/>
  </p:normalViewPr>
  <p:slideViewPr>
    <p:cSldViewPr>
      <p:cViewPr varScale="1">
        <p:scale>
          <a:sx n="119" d="100"/>
          <a:sy n="119" d="100"/>
        </p:scale>
        <p:origin x="23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63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923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55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9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454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762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11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85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361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11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3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57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875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543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86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37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57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705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064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47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23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524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20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41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92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517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259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109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5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8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41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641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6903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203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3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3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3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3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3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3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3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cc.com/more_analysis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3"/>
          <p:cNvSpPr/>
          <p:nvPr/>
        </p:nvSpPr>
        <p:spPr>
          <a:xfrm rot="512239">
            <a:off x="2950002" y="4001628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20371609">
            <a:off x="2705230" y="383159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3761573">
            <a:off x="8496747" y="3872264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191F2E83-7BC7-45DC-BB0A-725F129DBF2A}"/>
              </a:ext>
            </a:extLst>
          </p:cNvPr>
          <p:cNvGrpSpPr/>
          <p:nvPr/>
        </p:nvGrpSpPr>
        <p:grpSpPr>
          <a:xfrm>
            <a:off x="-1604504" y="2147667"/>
            <a:ext cx="3687215" cy="2719712"/>
            <a:chOff x="-1604504" y="2147667"/>
            <a:chExt cx="3687215" cy="2719712"/>
          </a:xfrm>
        </p:grpSpPr>
        <p:cxnSp>
          <p:nvCxnSpPr>
            <p:cNvPr id="34" name="直接连接符 33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272855" y="2767435"/>
            <a:ext cx="31085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图数据库</a:t>
            </a:r>
            <a:endParaRPr lang="en-US" altLang="zh-CN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  <a:p>
            <a:pPr algn="ctr"/>
            <a:r>
              <a: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案例分享</a:t>
            </a:r>
          </a:p>
        </p:txBody>
      </p:sp>
      <p:sp>
        <p:nvSpPr>
          <p:cNvPr id="15" name="等腰三角形 14"/>
          <p:cNvSpPr/>
          <p:nvPr/>
        </p:nvSpPr>
        <p:spPr>
          <a:xfrm rot="512239">
            <a:off x="5834794" y="192619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371609">
            <a:off x="6486079" y="2194280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371609">
            <a:off x="5390053" y="2222525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761573">
            <a:off x="4756821" y="1830716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371609">
            <a:off x="6476788" y="181073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871070" y="4711651"/>
            <a:ext cx="1944216" cy="43204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大圣体简" panose="00020600040101010101" pitchFamily="18" charset="-122"/>
                <a:ea typeface="汉仪大圣体简" panose="00020600040101010101" pitchFamily="18" charset="-122"/>
              </a:rPr>
              <a:t>孙砚戈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4006974" y="2263380"/>
            <a:ext cx="360040" cy="2602150"/>
            <a:chOff x="4078982" y="1988841"/>
            <a:chExt cx="360040" cy="2602150"/>
          </a:xfrm>
        </p:grpSpPr>
        <p:sp>
          <p:nvSpPr>
            <p:cNvPr id="36" name="左中括号 35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7175326" y="2243602"/>
            <a:ext cx="360040" cy="2602150"/>
            <a:chOff x="4078982" y="1988841"/>
            <a:chExt cx="360040" cy="2602150"/>
          </a:xfrm>
        </p:grpSpPr>
        <p:sp>
          <p:nvSpPr>
            <p:cNvPr id="40" name="左中括号 39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3F43E57D-F6C5-4EAB-A54D-FB141D3CFFC6}"/>
              </a:ext>
            </a:extLst>
          </p:cNvPr>
          <p:cNvGrpSpPr/>
          <p:nvPr/>
        </p:nvGrpSpPr>
        <p:grpSpPr>
          <a:xfrm>
            <a:off x="10311839" y="1544378"/>
            <a:ext cx="3230037" cy="3097813"/>
            <a:chOff x="10311837" y="1544376"/>
            <a:chExt cx="3230037" cy="3097813"/>
          </a:xfrm>
        </p:grpSpPr>
        <p:cxnSp>
          <p:nvCxnSpPr>
            <p:cNvPr id="42" name="直接连接符 41"/>
            <p:cNvCxnSpPr/>
            <p:nvPr/>
          </p:nvCxnSpPr>
          <p:spPr>
            <a:xfrm flipH="1">
              <a:off x="10311837" y="246243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0949586" y="1544376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等腰三角形 43"/>
          <p:cNvSpPr/>
          <p:nvPr/>
        </p:nvSpPr>
        <p:spPr>
          <a:xfrm rot="20371609">
            <a:off x="8890948" y="370964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6" grpId="0"/>
      <p:bldP spid="15" grpId="0" animBg="1"/>
      <p:bldP spid="21" grpId="0" animBg="1"/>
      <p:bldP spid="22" grpId="0" animBg="1"/>
      <p:bldP spid="23" grpId="0" animBg="1"/>
      <p:bldP spid="26" grpId="0" animBg="1"/>
      <p:bldP spid="30" grpId="0" animBg="1"/>
      <p:bldP spid="44" grpId="0" animBg="1"/>
    </p:bldLst>
  </p:timing>
  <p:extLst mod="1"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8" name="Rectangle 7"/>
          <p:cNvSpPr/>
          <p:nvPr/>
        </p:nvSpPr>
        <p:spPr>
          <a:xfrm>
            <a:off x="2179942" y="2049639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ea"/>
              </a:rPr>
              <a:t>整体表结构分析:</a:t>
            </a:r>
          </a:p>
        </p:txBody>
      </p:sp>
      <p:sp>
        <p:nvSpPr>
          <p:cNvPr id="9" name="Rectangle 8"/>
          <p:cNvSpPr/>
          <p:nvPr/>
        </p:nvSpPr>
        <p:spPr>
          <a:xfrm>
            <a:off x="2179942" y="2667099"/>
            <a:ext cx="2218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ea"/>
              </a:rPr>
              <a:t>1</a:t>
            </a:r>
            <a:r>
              <a:rPr lang="en-US" sz="1200" dirty="0" smtClean="0">
                <a:latin typeface="+mn-ea"/>
              </a:rPr>
              <a:t>.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中标关系表中 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altLang="zh-CN" sz="1200" dirty="0" smtClean="0">
                <a:latin typeface="+mn-ea"/>
              </a:rPr>
              <a:t>-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公司</a:t>
            </a:r>
            <a:r>
              <a:rPr lang="zh-CN" altLang="en-US" sz="1200" dirty="0" err="1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标段</a:t>
            </a:r>
            <a:endParaRPr lang="en-US" sz="1200" dirty="0">
              <a:latin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79942" y="3187594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ea"/>
              </a:rPr>
              <a:t>2</a:t>
            </a:r>
            <a:r>
              <a:rPr lang="en-US" sz="1200" dirty="0" smtClean="0">
                <a:latin typeface="+mn-ea"/>
              </a:rPr>
              <a:t>.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工商信息表中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altLang="zh-CN" sz="1200" dirty="0" smtClean="0">
                <a:latin typeface="+mn-ea"/>
              </a:rPr>
              <a:t>-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股东</a:t>
            </a:r>
            <a:r>
              <a:rPr lang="zh-CN" altLang="en-US" sz="1200" dirty="0" err="1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公司</a:t>
            </a:r>
            <a:endParaRPr lang="en-US" sz="1200" dirty="0">
              <a:latin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63179" y="3708089"/>
            <a:ext cx="2815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ea"/>
              </a:rPr>
              <a:t>3</a:t>
            </a:r>
            <a:r>
              <a:rPr lang="en-US" sz="1200" dirty="0" smtClean="0">
                <a:latin typeface="+mn-ea"/>
              </a:rPr>
              <a:t>.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投标信息表中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altLang="zh-CN" sz="1200" dirty="0" smtClean="0">
                <a:latin typeface="+mn-ea"/>
              </a:rPr>
              <a:t>-</a:t>
            </a:r>
            <a:r>
              <a:rPr lang="zh-CN" altLang="en-US" sz="1200" dirty="0" smtClean="0">
                <a:latin typeface="+mn-ea"/>
              </a:rPr>
              <a:t> </a:t>
            </a:r>
            <a:r>
              <a:rPr lang="en-US" sz="1200" dirty="0" smtClean="0">
                <a:latin typeface="+mn-ea"/>
              </a:rPr>
              <a:t>标段</a:t>
            </a:r>
            <a:r>
              <a:rPr lang="zh-CN" altLang="en-US" sz="1200" dirty="0" err="1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公司</a:t>
            </a:r>
            <a:r>
              <a:rPr lang="zh-CN" altLang="en-US" sz="1200" dirty="0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联系人</a:t>
            </a:r>
            <a:endParaRPr lang="en-US" sz="1200" dirty="0">
              <a:latin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4766" y="4222829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latin typeface="+mn-ea"/>
              </a:rPr>
              <a:t>根据以上三个表得到要梳理的节点为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sz="1200" dirty="0" smtClean="0">
                <a:latin typeface="+mn-ea"/>
              </a:rPr>
              <a:t>投标单位</a:t>
            </a:r>
            <a:r>
              <a:rPr lang="zh-CN" altLang="en-US" sz="1200" dirty="0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标段</a:t>
            </a:r>
            <a:r>
              <a:rPr lang="zh-CN" altLang="en-US" sz="1200" dirty="0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股东</a:t>
            </a:r>
            <a:r>
              <a:rPr lang="zh-CN" altLang="en-US" sz="1200" dirty="0" smtClean="0">
                <a:latin typeface="+mn-ea"/>
              </a:rPr>
              <a:t>、</a:t>
            </a:r>
            <a:r>
              <a:rPr lang="en-US" sz="1200" dirty="0" smtClean="0">
                <a:latin typeface="+mn-ea"/>
              </a:rPr>
              <a:t>联系人</a:t>
            </a:r>
            <a:r>
              <a:rPr lang="zh-CN" altLang="en-US" sz="1200" dirty="0" smtClean="0">
                <a:latin typeface="+mn-ea"/>
              </a:rPr>
              <a:t> 四种</a:t>
            </a:r>
            <a:r>
              <a:rPr lang="en-US" sz="1200" dirty="0" smtClean="0">
                <a:latin typeface="+mn-ea"/>
              </a:rPr>
              <a:t>节点类型</a:t>
            </a:r>
            <a:r>
              <a:rPr lang="zh-CN" altLang="en-US" sz="1200" dirty="0">
                <a:latin typeface="+mn-ea"/>
              </a:rPr>
              <a:t>。在这里 公司名称是不重复的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且每张表中都有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可以作为</a:t>
            </a:r>
            <a:r>
              <a:rPr lang="en-US" altLang="zh-CN" sz="1200" dirty="0">
                <a:latin typeface="+mn-ea"/>
              </a:rPr>
              <a:t>"</a:t>
            </a:r>
            <a:r>
              <a:rPr lang="zh-CN" altLang="en-US" sz="1200" dirty="0">
                <a:latin typeface="+mn-ea"/>
              </a:rPr>
              <a:t>桥梁</a:t>
            </a:r>
            <a:r>
              <a:rPr lang="en-US" altLang="zh-CN" sz="1200" dirty="0">
                <a:latin typeface="+mn-ea"/>
              </a:rPr>
              <a:t>"</a:t>
            </a:r>
            <a:r>
              <a:rPr lang="zh-CN" altLang="en-US" sz="1200" dirty="0">
                <a:latin typeface="+mn-ea"/>
              </a:rPr>
              <a:t>链接各个类型的节点</a:t>
            </a:r>
            <a:endParaRPr 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14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16" name="Rectangle 15"/>
          <p:cNvSpPr/>
          <p:nvPr/>
        </p:nvSpPr>
        <p:spPr>
          <a:xfrm>
            <a:off x="982638" y="206084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在工商表中抽出股东节点，而每一行的数据就是对应的股东和公司的关系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70234" y="3284984"/>
            <a:ext cx="4692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SELECT DISTINCT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`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投标单位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` 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FROM `</a:t>
            </a:r>
            <a:r>
              <a:rPr lang="zh-CN" altLang="en-US" sz="1400" dirty="0">
                <a:solidFill>
                  <a:srgbClr val="000000"/>
                </a:solidFill>
                <a:latin typeface="JetBrains Mono, Dank Mono,Menlo, Monaco,  Courier New" charset="0"/>
              </a:rPr>
              <a:t>工商信息表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`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18" y="1628799"/>
            <a:ext cx="3188480" cy="3879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614" y="2039939"/>
            <a:ext cx="1244600" cy="2324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8491598" y="3284984"/>
            <a:ext cx="987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16" name="Rectangle 15"/>
          <p:cNvSpPr/>
          <p:nvPr/>
        </p:nvSpPr>
        <p:spPr>
          <a:xfrm>
            <a:off x="982638" y="206084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在工商表中抽出股东节点，而每一行的数据就是对应的股东和公司的关系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70234" y="3284984"/>
            <a:ext cx="4692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SELECT DISTINCT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`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股东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` 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FROM `</a:t>
            </a:r>
            <a:r>
              <a:rPr lang="zh-CN" altLang="en-US" sz="1400" dirty="0">
                <a:solidFill>
                  <a:srgbClr val="000000"/>
                </a:solidFill>
                <a:latin typeface="JetBrains Mono, Dank Mono,Menlo, Monaco,  Courier New" charset="0"/>
              </a:rPr>
              <a:t>工商信息表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`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18" y="1475492"/>
            <a:ext cx="2766650" cy="3537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606" y="1772816"/>
            <a:ext cx="1066800" cy="3060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069768" y="3068960"/>
            <a:ext cx="1350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88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16" name="Rectangle 15"/>
          <p:cNvSpPr/>
          <p:nvPr/>
        </p:nvSpPr>
        <p:spPr>
          <a:xfrm>
            <a:off x="838622" y="2186280"/>
            <a:ext cx="41044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在联系人与投标单位关系表中抽离出联系人节点，而每一行的数据就是对应的联系人和投标单位的关系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622" y="3481263"/>
            <a:ext cx="41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SELECT DISTINCT </a:t>
            </a:r>
            <a:r>
              <a:rPr lang="zh-CN" altLang="en-US" sz="1400" dirty="0">
                <a:solidFill>
                  <a:srgbClr val="000000"/>
                </a:solidFill>
                <a:latin typeface="JetBrains Mono, Dank Mono,Menlo, Monaco,  Courier New" charset="0"/>
              </a:rPr>
              <a:t>联系人 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FROM `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投标信息</a:t>
            </a:r>
            <a:r>
              <a:rPr lang="zh-CN" altLang="en-US" sz="1400" dirty="0">
                <a:solidFill>
                  <a:srgbClr val="000000"/>
                </a:solidFill>
                <a:latin typeface="JetBrains Mono, Dank Mono,Menlo, Monaco,  Courier New" charset="0"/>
              </a:rPr>
              <a:t>表</a:t>
            </a:r>
            <a:r>
              <a:rPr lang="en-US" altLang="zh-CN" sz="1400" dirty="0">
                <a:solidFill>
                  <a:srgbClr val="000000"/>
                </a:solidFill>
                <a:latin typeface="JetBrains Mono, Dank Mono,Menlo, Monaco,  Courier New" charset="0"/>
              </a:rPr>
              <a:t>`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03" y="1484784"/>
            <a:ext cx="3174753" cy="4464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598" y="2555612"/>
            <a:ext cx="1130300" cy="1549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327456" y="3356992"/>
            <a:ext cx="100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8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16" name="Rectangle 15"/>
          <p:cNvSpPr/>
          <p:nvPr/>
        </p:nvSpPr>
        <p:spPr>
          <a:xfrm>
            <a:off x="910630" y="2257708"/>
            <a:ext cx="410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在投标信息表中抽离出标段信息，而每一行就是投标单位与标段的关系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8227" y="3409255"/>
            <a:ext cx="41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SELECT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DISTINCT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标段信息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FROM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投标信息表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26" y="1459905"/>
            <a:ext cx="3144324" cy="5137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622" y="2289716"/>
            <a:ext cx="1257300" cy="2260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519450" y="3563143"/>
            <a:ext cx="1104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0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832745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64305" y="140348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将原始库数据抽象为图数据库节点、关系</a:t>
            </a:r>
            <a:endParaRPr lang="en-US" altLang="zh-CN" b="1" dirty="0"/>
          </a:p>
        </p:txBody>
      </p:sp>
      <p:sp>
        <p:nvSpPr>
          <p:cNvPr id="16" name="Rectangle 15"/>
          <p:cNvSpPr/>
          <p:nvPr/>
        </p:nvSpPr>
        <p:spPr>
          <a:xfrm>
            <a:off x="1702718" y="2833191"/>
            <a:ext cx="799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最终所有的数据导出为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CSV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格式的文件，导入到图数据库中，作为节点数据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30710" y="3769876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每张表的每一行实际上就是每个节点之前的关系，通过自己定义这个关系，分为 “股东关系”、“中标”、“委托”、“投标”四种关系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3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5"/>
            <a:ext cx="144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9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80" y="3751966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8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7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5" y="2074407"/>
            <a:ext cx="797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8" y="2955656"/>
            <a:ext cx="5186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latin typeface="+mn-ea"/>
              </a:rPr>
              <a:t>结合案例操作图数据库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8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744021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0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910630" y="1785590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>
              <a:spcAft>
                <a:spcPts val="0"/>
              </a:spcAft>
            </a:pPr>
            <a:r>
              <a:rPr lang="en-US" dirty="0">
                <a:latin typeface="Calibri" charset="0"/>
                <a:ea typeface="DengXian" charset="-122"/>
                <a:cs typeface="Times New Roman" charset="0"/>
              </a:rPr>
              <a:t>https://neo4j.com/download-thanks-desktop/?edition=</a:t>
            </a:r>
            <a:r>
              <a:rPr lang="en-US" dirty="0" err="1">
                <a:latin typeface="Calibri" charset="0"/>
                <a:ea typeface="DengXian" charset="-122"/>
                <a:cs typeface="Times New Roman" charset="0"/>
              </a:rPr>
              <a:t>desktop&amp;flavour</a:t>
            </a:r>
            <a:r>
              <a:rPr lang="en-US" dirty="0">
                <a:latin typeface="Calibri" charset="0"/>
                <a:ea typeface="DengXian" charset="-122"/>
                <a:cs typeface="Times New Roman" charset="0"/>
              </a:rPr>
              <a:t>=</a:t>
            </a:r>
            <a:r>
              <a:rPr lang="en-US" dirty="0" err="1">
                <a:latin typeface="Calibri" charset="0"/>
                <a:ea typeface="DengXian" charset="-122"/>
                <a:cs typeface="Times New Roman" charset="0"/>
              </a:rPr>
              <a:t>osx&amp;release</a:t>
            </a:r>
            <a:r>
              <a:rPr lang="en-US" dirty="0">
                <a:latin typeface="Calibri" charset="0"/>
                <a:ea typeface="DengXian" charset="-122"/>
                <a:cs typeface="Times New Roman" charset="0"/>
              </a:rPr>
              <a:t>=1.3.8&amp;offline=false</a:t>
            </a:r>
            <a:endParaRPr lang="en-US" dirty="0">
              <a:effectLst/>
              <a:latin typeface="Calibri" charset="0"/>
              <a:ea typeface="DengXian" charset="-122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14686" y="142003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Neo4j </a:t>
            </a:r>
            <a:r>
              <a:rPr lang="zh-CN" altLang="en-US" b="1" dirty="0" smtClean="0"/>
              <a:t>图数据库下载地址</a:t>
            </a:r>
            <a:endParaRPr lang="en-US" altLang="zh-CN" b="1" dirty="0"/>
          </a:p>
        </p:txBody>
      </p:sp>
      <p:sp>
        <p:nvSpPr>
          <p:cNvPr id="9" name="Rectangle 8"/>
          <p:cNvSpPr/>
          <p:nvPr/>
        </p:nvSpPr>
        <p:spPr>
          <a:xfrm>
            <a:off x="1414685" y="4005064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https://neo4j.com/developer/get-started/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14685" y="363573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Neo4j</a:t>
            </a:r>
            <a:r>
              <a:rPr lang="zh-CN" altLang="en-US" b="1" dirty="0" smtClean="0"/>
              <a:t> 官方教程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06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"/>
          <a:stretch/>
        </p:blipFill>
        <p:spPr>
          <a:xfrm>
            <a:off x="1630710" y="1340768"/>
            <a:ext cx="8282806" cy="50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b="49414"/>
          <a:stretch/>
        </p:blipFill>
        <p:spPr>
          <a:xfrm>
            <a:off x="1630710" y="2627620"/>
            <a:ext cx="8426822" cy="2457564"/>
          </a:xfrm>
          <a:prstGeom prst="rect">
            <a:avLst/>
          </a:prstGeom>
        </p:spPr>
      </p:pic>
      <p:sp>
        <p:nvSpPr>
          <p:cNvPr id="7" name="矩形 3"/>
          <p:cNvSpPr/>
          <p:nvPr/>
        </p:nvSpPr>
        <p:spPr>
          <a:xfrm>
            <a:off x="1558702" y="1619508"/>
            <a:ext cx="6019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将 </a:t>
            </a:r>
            <a:r>
              <a:rPr lang="en-US" altLang="zh-CN" b="1" dirty="0" smtClean="0"/>
              <a:t>CSV</a:t>
            </a:r>
            <a:r>
              <a:rPr lang="zh-CN" altLang="en-US" b="1" dirty="0" smtClean="0"/>
              <a:t> 节点和关系原始数据导入到 </a:t>
            </a:r>
            <a:r>
              <a:rPr lang="en-US" altLang="zh-CN" b="1" dirty="0" smtClean="0"/>
              <a:t>import</a:t>
            </a:r>
            <a:r>
              <a:rPr lang="zh-CN" altLang="en-US" b="1" dirty="0" smtClean="0"/>
              <a:t> 文件夹目录下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2231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45210" y="1749258"/>
            <a:ext cx="1105802" cy="815646"/>
            <a:chOff x="-1604504" y="2147667"/>
            <a:chExt cx="3687215" cy="2719712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 flipH="1" flipV="1">
            <a:off x="1270670" y="4341546"/>
            <a:ext cx="1105802" cy="815646"/>
            <a:chOff x="-1604504" y="2147667"/>
            <a:chExt cx="3687215" cy="271971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719268" y="2492896"/>
            <a:ext cx="415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dirty="0"/>
              <a:t>目</a:t>
            </a:r>
            <a:endParaRPr lang="en-US" altLang="zh-CN" dirty="0"/>
          </a:p>
          <a:p>
            <a:pPr>
              <a:lnSpc>
                <a:spcPct val="250000"/>
              </a:lnSpc>
            </a:pPr>
            <a:r>
              <a:rPr lang="zh-CN" altLang="en-US" dirty="0"/>
              <a:t>录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261668" y="3329697"/>
            <a:ext cx="2250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0" dirty="0">
                <a:solidFill>
                  <a:prstClr val="black"/>
                </a:solidFill>
              </a:rPr>
              <a:t>CONTENTS</a:t>
            </a:r>
            <a:endParaRPr lang="zh-CN" altLang="en-US" sz="1000" dirty="0">
              <a:solidFill>
                <a:prstClr val="black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696533" y="1892775"/>
            <a:ext cx="4896544" cy="743971"/>
            <a:chOff x="4727054" y="1768670"/>
            <a:chExt cx="4896544" cy="743971"/>
          </a:xfrm>
        </p:grpSpPr>
        <p:sp>
          <p:nvSpPr>
            <p:cNvPr id="13" name="TextBox 12"/>
            <p:cNvSpPr txBox="1"/>
            <p:nvPr/>
          </p:nvSpPr>
          <p:spPr>
            <a:xfrm>
              <a:off x="4822629" y="1828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12" name="左中括号 11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左中括号 1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375126" y="177281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图数据库相关概念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47134" y="2204864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图数据库是什么？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96533" y="3217497"/>
            <a:ext cx="4896544" cy="739825"/>
            <a:chOff x="4727054" y="3140968"/>
            <a:chExt cx="4896544" cy="739825"/>
          </a:xfrm>
        </p:grpSpPr>
        <p:sp>
          <p:nvSpPr>
            <p:cNvPr id="21" name="TextBox 20"/>
            <p:cNvSpPr txBox="1"/>
            <p:nvPr/>
          </p:nvSpPr>
          <p:spPr>
            <a:xfrm>
              <a:off x="4822629" y="320069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727054" y="3140968"/>
              <a:ext cx="504056" cy="488790"/>
              <a:chOff x="4727054" y="1768670"/>
              <a:chExt cx="504056" cy="488790"/>
            </a:xfrm>
          </p:grpSpPr>
          <p:sp>
            <p:nvSpPr>
              <p:cNvPr id="23" name="左中括号 22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左中括号 2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375126" y="3145114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与传统关系型数据库的对比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47134" y="3573016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‘“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NoSQL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”、“存储关系”、“网”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696533" y="4538073"/>
            <a:ext cx="4896544" cy="763135"/>
            <a:chOff x="4727054" y="4413802"/>
            <a:chExt cx="4896544" cy="763135"/>
          </a:xfrm>
        </p:grpSpPr>
        <p:sp>
          <p:nvSpPr>
            <p:cNvPr id="27" name="TextBox 26"/>
            <p:cNvSpPr txBox="1"/>
            <p:nvPr/>
          </p:nvSpPr>
          <p:spPr>
            <a:xfrm>
              <a:off x="4822629" y="44735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29" name="左中括号 28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左中括号 29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375126" y="4417948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结合案例操作图数据库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47134" y="4869160"/>
              <a:ext cx="4176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结合案例学习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Cypher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语言和查询图数据库</a:t>
              </a:r>
            </a:p>
          </p:txBody>
        </p:sp>
      </p:grpSp>
      <p:cxnSp>
        <p:nvCxnSpPr>
          <p:cNvPr id="36" name="直接连接符 35"/>
          <p:cNvCxnSpPr/>
          <p:nvPr/>
        </p:nvCxnSpPr>
        <p:spPr>
          <a:xfrm flipH="1">
            <a:off x="8857297" y="1532733"/>
            <a:ext cx="777432" cy="6537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8255446" y="3689454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0631710" y="5314403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9593077" y="3537213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/>
          <p:nvPr/>
        </p:nvSpPr>
        <p:spPr>
          <a:xfrm>
            <a:off x="1270670" y="1484784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导入数据语句 </a:t>
            </a:r>
            <a:r>
              <a:rPr lang="en-US" altLang="zh-CN" b="1" dirty="0" smtClean="0"/>
              <a:t>–</a:t>
            </a:r>
            <a:r>
              <a:rPr lang="zh-CN" altLang="en-US" b="1" dirty="0"/>
              <a:t> </a:t>
            </a:r>
            <a:r>
              <a:rPr lang="zh-CN" altLang="en-US" b="1" dirty="0" smtClean="0"/>
              <a:t>图</a:t>
            </a:r>
            <a:r>
              <a:rPr lang="zh-CN" altLang="en-US" b="1" dirty="0"/>
              <a:t>数据库节点导入语句</a:t>
            </a:r>
            <a:r>
              <a:rPr lang="en-US" altLang="zh-CN" b="1" dirty="0"/>
              <a:t>.txt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2621" y="2649686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在文件夹中，打开图数据库节点输入语句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</a:rPr>
              <a:t>.txt</a:t>
            </a:r>
          </a:p>
          <a:p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输入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</a:rPr>
              <a:t>txt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 中的语句，将节点和关系数据导入图数据库中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64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/>
          <p:nvPr/>
        </p:nvSpPr>
        <p:spPr>
          <a:xfrm>
            <a:off x="1270670" y="1484784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Cypher</a:t>
            </a:r>
            <a:r>
              <a:rPr lang="zh-CN" altLang="en-US" b="1" dirty="0" smtClean="0"/>
              <a:t> 语句介绍 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 </a:t>
            </a:r>
            <a:r>
              <a:rPr lang="en-US" altLang="zh-CN" b="1" dirty="0"/>
              <a:t>cypher </a:t>
            </a:r>
            <a:r>
              <a:rPr lang="zh-CN" altLang="en-US" b="1" dirty="0"/>
              <a:t>语言介绍</a:t>
            </a:r>
            <a:r>
              <a:rPr lang="en-US" altLang="zh-CN" b="1" dirty="0"/>
              <a:t>.txt</a:t>
            </a:r>
          </a:p>
        </p:txBody>
      </p:sp>
      <p:sp>
        <p:nvSpPr>
          <p:cNvPr id="9" name="Rectangle 8"/>
          <p:cNvSpPr/>
          <p:nvPr/>
        </p:nvSpPr>
        <p:spPr>
          <a:xfrm>
            <a:off x="1270670" y="2358172"/>
            <a:ext cx="104411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98658"/>
                </a:solidFill>
                <a:latin typeface="JetBrains Mono, Dank Mono,Menlo, Monaco,  Courier New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>、节点语法：采用一对圆括号来表示节点。如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：()、(</a:t>
            </a:r>
            <a:r>
              <a:rPr lang="en-US" altLang="zh-CN" dirty="0" smtClean="0">
                <a:solidFill>
                  <a:srgbClr val="000000"/>
                </a:solidFill>
                <a:latin typeface="JetBrains Mono, Dank Mono,Menlo, Monaco,  Courier New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)</a:t>
            </a:r>
            <a:endParaRPr lang="en-US" dirty="0">
              <a:solidFill>
                <a:srgbClr val="000000"/>
              </a:solidFill>
              <a:latin typeface="JetBrains Mono, Dank Mono,Menlo, Monaco,  Courier New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>
                <a:solidFill>
                  <a:srgbClr val="098658"/>
                </a:solidFill>
                <a:latin typeface="JetBrains Mono, Dank Mono,Menlo, Monaco,  Courier New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>、关系语法：使用一对短横线表示无方向关系，有方向加箭头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。如：</a:t>
            </a:r>
          </a:p>
          <a:p>
            <a:endParaRPr lang="en-US" dirty="0">
              <a:solidFill>
                <a:srgbClr val="000000"/>
              </a:solidFill>
              <a:latin typeface="JetBrains Mono, Dank Mono,Menlo, Monaco,  Courier New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-[</a:t>
            </a:r>
            <a:r>
              <a:rPr lang="en-US" altLang="zh-CN" dirty="0" smtClean="0">
                <a:solidFill>
                  <a:srgbClr val="000000"/>
                </a:solidFill>
                <a:latin typeface="JetBrains Mono, Dank Mono,Menlo, Monaco,  Courier New" charset="0"/>
              </a:rPr>
              <a:t>: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委托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]-、-[: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投标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]-&gt;、-[</a:t>
            </a:r>
            <a:r>
              <a:rPr lang="en-US" altLang="zh-CN" dirty="0" smtClean="0">
                <a:solidFill>
                  <a:srgbClr val="000000"/>
                </a:solidFill>
                <a:latin typeface="JetBrains Mono, Dank Mono,Menlo, Monaco,  Courier New" charset="0"/>
              </a:rPr>
              <a:t>relation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: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中标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]-&gt;</a:t>
            </a:r>
            <a:endParaRPr lang="en-US" dirty="0">
              <a:solidFill>
                <a:srgbClr val="000000"/>
              </a:solidFill>
              <a:latin typeface="JetBrains Mono, Dank Mono,Menlo, Monaco,  Courier New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>
                <a:solidFill>
                  <a:srgbClr val="098658"/>
                </a:solidFill>
                <a:latin typeface="JetBrains Mono, Dank Mono,Menlo, Monaco,  Courier New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>、模式语法：将节点和关系的语法组合在一起可以表达模式。如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：</a:t>
            </a:r>
          </a:p>
          <a:p>
            <a:endParaRPr lang="en-US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(</a:t>
            </a:r>
            <a:r>
              <a:rPr lang="en-US" altLang="zh-CN" dirty="0" smtClean="0">
                <a:solidFill>
                  <a:srgbClr val="000000"/>
                </a:solidFill>
                <a:latin typeface="JetBrains Mono, Dank Mono,Menlo, Monaco,  Courier New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: 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股东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: {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姓名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: </a:t>
            </a:r>
            <a:r>
              <a:rPr lang="en-US" dirty="0" smtClean="0">
                <a:solidFill>
                  <a:srgbClr val="A31515"/>
                </a:solidFill>
                <a:latin typeface="JetBrains Mono, Dank Mono,Menlo, Monaco,  Courier New" charset="0"/>
              </a:rPr>
              <a:t>”</a:t>
            </a:r>
            <a:r>
              <a:rPr lang="zh-CN" altLang="en-US" dirty="0" smtClean="0">
                <a:solidFill>
                  <a:srgbClr val="A31515"/>
                </a:solidFill>
                <a:latin typeface="JetBrains Mono, Dank Mono,Menlo, Monaco,  Courier New" charset="0"/>
              </a:rPr>
              <a:t>张三</a:t>
            </a:r>
            <a:r>
              <a:rPr lang="en-US" dirty="0" smtClean="0">
                <a:solidFill>
                  <a:srgbClr val="A31515"/>
                </a:solidFill>
                <a:latin typeface="JetBrains Mono, Dank Mono,Menlo, Monaco,  Courier New" charset="0"/>
              </a:rPr>
              <a:t>“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}-[</a:t>
            </a:r>
            <a:r>
              <a:rPr lang="en-US" altLang="zh-CN" dirty="0" smtClean="0">
                <a:solidFill>
                  <a:srgbClr val="000000"/>
                </a:solidFill>
                <a:latin typeface="JetBrains Mono, Dank Mono,Menlo, Monaco,  Courier New" charset="0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: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股东关系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]-&gt;{</a:t>
            </a:r>
            <a:r>
              <a:rPr lang="en-US" altLang="zh-CN" dirty="0" smtClean="0">
                <a:solidFill>
                  <a:srgbClr val="000000"/>
                </a:solidFill>
                <a:latin typeface="JetBrains Mono, Dank Mono,Menlo, Monaco,  Courier New" charset="0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: 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投标单位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{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单位名称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: </a:t>
            </a:r>
            <a:r>
              <a:rPr lang="en-US" dirty="0" smtClean="0">
                <a:solidFill>
                  <a:srgbClr val="A31515"/>
                </a:solidFill>
                <a:latin typeface="JetBrains Mono, Dank Mono,Menlo, Monaco,  Courier New" charset="0"/>
              </a:rPr>
              <a:t>”</a:t>
            </a:r>
            <a:r>
              <a:rPr lang="en-US" altLang="zh-CN" dirty="0" smtClean="0">
                <a:solidFill>
                  <a:srgbClr val="A31515"/>
                </a:solidFill>
                <a:latin typeface="JetBrains Mono, Dank Mono,Menlo, Monaco,  Courier New" charset="0"/>
              </a:rPr>
              <a:t>XX</a:t>
            </a:r>
            <a:r>
              <a:rPr lang="zh-CN" altLang="en-US" dirty="0" smtClean="0">
                <a:solidFill>
                  <a:srgbClr val="A31515"/>
                </a:solidFill>
                <a:latin typeface="JetBrains Mono, Dank Mono,Menlo, Monaco,  Courier New" charset="0"/>
              </a:rPr>
              <a:t>公司</a:t>
            </a:r>
            <a:r>
              <a:rPr lang="en-US" dirty="0" smtClean="0">
                <a:solidFill>
                  <a:srgbClr val="A31515"/>
                </a:solidFill>
                <a:latin typeface="JetBrains Mono, Dank Mono,Menlo, Monaco,  Courier New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}})</a:t>
            </a:r>
            <a:endParaRPr lang="en-US" dirty="0">
              <a:solidFill>
                <a:srgbClr val="000000"/>
              </a:solidFill>
              <a:latin typeface="JetBrains Mono, Dank Mono,Menlo, Monaco,  Courier New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endParaRPr lang="en-US" b="0" dirty="0">
              <a:solidFill>
                <a:srgbClr val="000000"/>
              </a:solidFill>
              <a:effectLst/>
              <a:latin typeface="JetBrains Mono, Dank Mono,Menlo, Monaco,  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8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2" y="1340768"/>
            <a:ext cx="7790046" cy="48687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56484" y="1700808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数据库总体概况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6924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/>
          <p:nvPr/>
        </p:nvSpPr>
        <p:spPr>
          <a:xfrm>
            <a:off x="1270670" y="148478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政府采购案例分析思路：</a:t>
            </a:r>
            <a:endParaRPr lang="en-US" altLang="zh-CN" b="1" dirty="0"/>
          </a:p>
        </p:txBody>
      </p:sp>
      <p:sp>
        <p:nvSpPr>
          <p:cNvPr id="9" name="Rectangle 8"/>
          <p:cNvSpPr/>
          <p:nvPr/>
        </p:nvSpPr>
        <p:spPr>
          <a:xfrm>
            <a:off x="1270670" y="2358172"/>
            <a:ext cx="104411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98658"/>
                </a:solidFill>
                <a:latin typeface="JetBrains Mono, Dank Mono,Menlo, Monaco,  Courier New" charset="0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、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以多家投标单位将同一人作为投标联系人作为切入点，先查出含有这样情况的所有联系人节点和投标单位节点</a:t>
            </a:r>
            <a:endParaRPr lang="en-US" dirty="0">
              <a:solidFill>
                <a:srgbClr val="000000"/>
              </a:solidFill>
              <a:latin typeface="JetBrains Mono, Dank Mono,Menlo, Monaco,  Courier New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 smtClean="0">
                <a:solidFill>
                  <a:srgbClr val="098658"/>
                </a:solidFill>
                <a:latin typeface="JetBrains Mono, Dank Mono,Menlo, Monaco,  Courier New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、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利用工商关系，查询同一联系人的多家公司之间，是否有股东关系和任职人员关系，是否能形成一张关系网</a:t>
            </a:r>
            <a:endParaRPr lang="en-US" dirty="0">
              <a:solidFill>
                <a:srgbClr val="000000"/>
              </a:solidFill>
              <a:latin typeface="JetBrains Mono, Dank Mono,Menlo, Monaco,  Courier New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r>
              <a:rPr lang="en-US" dirty="0" smtClean="0">
                <a:solidFill>
                  <a:srgbClr val="098658"/>
                </a:solidFill>
                <a:latin typeface="JetBrains Mono, Dank Mono,Menlo, Monaco,  Courier New" charset="0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、</a:t>
            </a:r>
            <a:r>
              <a:rPr lang="zh-CN" altLang="en-US" dirty="0" smtClean="0">
                <a:solidFill>
                  <a:srgbClr val="000000"/>
                </a:solidFill>
                <a:latin typeface="JetBrains Mono, Dank Mono,Menlo, Monaco,  Courier New" charset="0"/>
              </a:rPr>
              <a:t>回到原始数据，提取所有有疑点投标单位的所有投标和中标情况，整理汇总</a:t>
            </a:r>
            <a:endParaRPr lang="en-US" dirty="0">
              <a:solidFill>
                <a:srgbClr val="000000"/>
              </a:solidFill>
              <a:latin typeface="JetBrains Mono, Dank Mono,Menlo, Monaco,  Courier New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JetBrains Mono, Dank Mono,Menlo, Monaco,  Courier New" charset="0"/>
              </a:rPr>
            </a:br>
            <a:endParaRPr lang="en-US" b="0" dirty="0">
              <a:solidFill>
                <a:srgbClr val="000000"/>
              </a:solidFill>
              <a:effectLst/>
              <a:latin typeface="JetBrains Mono, Dank Mono,Menlo, Monaco,  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694606" y="2762344"/>
            <a:ext cx="41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以联系人为起点，对应的联系人关联的公司情况：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78" y="1556792"/>
            <a:ext cx="6813843" cy="42586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94606" y="3698448"/>
            <a:ext cx="41044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 对应的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Cypher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查询语句：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match(n:`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联系人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`)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return 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n,m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4606" y="168687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总体查看联系人和公司关联情况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46930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694606" y="2492896"/>
            <a:ext cx="41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筛选出同一联系人有 </a:t>
            </a:r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2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家及以上关联公司的情况：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4606" y="3212976"/>
            <a:ext cx="4104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对应的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Cypher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查询语句：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match (n:`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联系人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`)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with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count(n) as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where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&gt;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1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with 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match(n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联系人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`)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return </a:t>
            </a:r>
            <a:r>
              <a:rPr lang="en-US" altLang="zh-CN" sz="1400" dirty="0" err="1">
                <a:solidFill>
                  <a:srgbClr val="000000"/>
                </a:solidFill>
                <a:latin typeface="+mn-ea"/>
              </a:rPr>
              <a:t>n,m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86" y="1556791"/>
            <a:ext cx="7264376" cy="45402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4606" y="168687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筛选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766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694606" y="2492896"/>
            <a:ext cx="41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各个公司的投标中标情况：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4606" y="3212976"/>
            <a:ext cx="33123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对应的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Cypher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查询语句：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match (n:`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联系人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`)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with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count(n) as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where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&gt; 1 with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match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path = 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n)-[: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]-(b: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标段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return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path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4606" y="168687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3.</a:t>
            </a:r>
            <a:r>
              <a:rPr lang="zh-CN" altLang="en-US" b="1" dirty="0" smtClean="0"/>
              <a:t>查看公司投标情况</a:t>
            </a:r>
            <a:endParaRPr lang="en-US" altLang="zh-C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98" y="1686870"/>
            <a:ext cx="7445018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结合案例操作图数据库</a:t>
            </a:r>
            <a:endParaRPr lang="en-US" altLang="zh-CN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694606" y="2492896"/>
            <a:ext cx="3312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JetBrains Mono, Dank Mono,Menlo, Monaco,  Courier New" charset="0"/>
              </a:rPr>
              <a:t> 以工商信息为切入点查看公司之间是否有关联关系：</a:t>
            </a:r>
            <a:endParaRPr lang="en-US" altLang="zh-CN" sz="1400" dirty="0" smtClean="0">
              <a:solidFill>
                <a:srgbClr val="000000"/>
              </a:solidFill>
              <a:latin typeface="JetBrains Mono, Dank Mono,Menlo, Monaco,  Courier New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4606" y="3429000"/>
            <a:ext cx="33123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对应的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Cypher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查询语句：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match (m:`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投标单位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`)-[: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]-(n:`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联系人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`)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with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count(n) as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where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公司数量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&gt; 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1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with n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match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路径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= (n)-[: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委托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]-(m)-[: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股东关系*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]-(g: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股东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return 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路径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4606" y="168687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4.</a:t>
            </a:r>
            <a:r>
              <a:rPr lang="zh-CN" altLang="en-US" b="1" dirty="0" smtClean="0"/>
              <a:t>查看公司的关系网</a:t>
            </a:r>
            <a:endParaRPr lang="en-US" altLang="zh-C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97" y="1686870"/>
            <a:ext cx="7601849" cy="47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结合案例学习图数据库操作</a:t>
            </a: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80"/>
          <p:cNvSpPr/>
          <p:nvPr/>
        </p:nvSpPr>
        <p:spPr>
          <a:xfrm>
            <a:off x="7702299" y="1480639"/>
            <a:ext cx="3110520" cy="467784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合理的节点和关系构建很重要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1390" y="1750040"/>
            <a:ext cx="3347690" cy="86789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节点和关系的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选择</a:t>
            </a: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要体现出招投标环节的各个流程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grpSp>
        <p:nvGrpSpPr>
          <p:cNvPr id="18" name="Group 20"/>
          <p:cNvGrpSpPr/>
          <p:nvPr/>
        </p:nvGrpSpPr>
        <p:grpSpPr>
          <a:xfrm>
            <a:off x="3522624" y="1483531"/>
            <a:ext cx="4183603" cy="4330210"/>
            <a:chOff x="7683929" y="2978422"/>
            <a:chExt cx="8677039" cy="8670987"/>
          </a:xfrm>
        </p:grpSpPr>
        <p:cxnSp>
          <p:nvCxnSpPr>
            <p:cNvPr id="19" name="Straight Connector 3"/>
            <p:cNvCxnSpPr/>
            <p:nvPr/>
          </p:nvCxnSpPr>
          <p:spPr>
            <a:xfrm rot="21316916" flipV="1">
              <a:off x="8016485" y="4034182"/>
              <a:ext cx="7978030" cy="66929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45"/>
            <p:cNvGrpSpPr/>
            <p:nvPr/>
          </p:nvGrpSpPr>
          <p:grpSpPr>
            <a:xfrm rot="21316916">
              <a:off x="7683929" y="9649658"/>
              <a:ext cx="1999231" cy="1999751"/>
              <a:chOff x="5013110" y="5059616"/>
              <a:chExt cx="3378533" cy="3379413"/>
            </a:xfrm>
          </p:grpSpPr>
          <p:sp>
            <p:nvSpPr>
              <p:cNvPr id="38" name="Oval 46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9" name="Oval 47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grpSp>
          <p:nvGrpSpPr>
            <p:cNvPr id="32" name="Group 70"/>
            <p:cNvGrpSpPr/>
            <p:nvPr/>
          </p:nvGrpSpPr>
          <p:grpSpPr>
            <a:xfrm rot="21316916">
              <a:off x="14361737" y="2978422"/>
              <a:ext cx="1999231" cy="1999751"/>
              <a:chOff x="5013110" y="5059616"/>
              <a:chExt cx="3378533" cy="3379413"/>
            </a:xfrm>
          </p:grpSpPr>
          <p:sp>
            <p:nvSpPr>
              <p:cNvPr id="34" name="Oval 71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5" name="Oval 72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grpSp>
          <p:nvGrpSpPr>
            <p:cNvPr id="28" name="Group 67"/>
            <p:cNvGrpSpPr/>
            <p:nvPr/>
          </p:nvGrpSpPr>
          <p:grpSpPr>
            <a:xfrm rot="21316916">
              <a:off x="12208442" y="5274468"/>
              <a:ext cx="1999231" cy="1999751"/>
              <a:chOff x="5013110" y="5059616"/>
              <a:chExt cx="3378533" cy="3379413"/>
            </a:xfrm>
          </p:grpSpPr>
          <p:sp>
            <p:nvSpPr>
              <p:cNvPr id="30" name="Oval 68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1" name="Oval 69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grpSp>
          <p:nvGrpSpPr>
            <p:cNvPr id="24" name="Group 64"/>
            <p:cNvGrpSpPr/>
            <p:nvPr/>
          </p:nvGrpSpPr>
          <p:grpSpPr>
            <a:xfrm rot="21316916">
              <a:off x="9907711" y="7463572"/>
              <a:ext cx="1999231" cy="1999751"/>
              <a:chOff x="5013110" y="5059616"/>
              <a:chExt cx="3378533" cy="3379413"/>
            </a:xfrm>
          </p:grpSpPr>
          <p:sp>
            <p:nvSpPr>
              <p:cNvPr id="26" name="Oval 65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27" name="Oval 66"/>
              <p:cNvSpPr/>
              <p:nvPr/>
            </p:nvSpPr>
            <p:spPr>
              <a:xfrm>
                <a:off x="5286108" y="5332684"/>
                <a:ext cx="2832536" cy="28332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7051016" y="1753652"/>
            <a:ext cx="58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5911" y="2905780"/>
            <a:ext cx="58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90776" y="3985900"/>
            <a:ext cx="58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07159" y="5066020"/>
            <a:ext cx="291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5" name="Rectangle 80"/>
          <p:cNvSpPr/>
          <p:nvPr/>
        </p:nvSpPr>
        <p:spPr>
          <a:xfrm>
            <a:off x="6599262" y="2924944"/>
            <a:ext cx="1879414" cy="467784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数据质量很重要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13031" y="3194345"/>
            <a:ext cx="3347690" cy="86789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前期数据的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精确性</a:t>
            </a: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和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节点唯一</a:t>
            </a: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性对于构建图数据库很重要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7" name="Rectangle 80"/>
          <p:cNvSpPr/>
          <p:nvPr/>
        </p:nvSpPr>
        <p:spPr>
          <a:xfrm>
            <a:off x="2118192" y="4495846"/>
            <a:ext cx="1674230" cy="467784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回归原始数据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8622" y="4869160"/>
            <a:ext cx="2924661" cy="86789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原始数据的</a:t>
            </a:r>
            <a:r>
              <a:rPr lang="zh-CN" altLang="en-US" sz="1400" spc="300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提取、制表</a:t>
            </a:r>
            <a:r>
              <a:rPr lang="zh-CN" altLang="en-US" sz="14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对于后续分析很重要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9" name="Rectangle 80"/>
          <p:cNvSpPr/>
          <p:nvPr/>
        </p:nvSpPr>
        <p:spPr>
          <a:xfrm>
            <a:off x="5519142" y="4221088"/>
            <a:ext cx="3304484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灵活的使用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cypher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parajita" panose="020B0604020202020204" pitchFamily="34" charset="0"/>
              </a:rPr>
              <a:t> 语言的模式匹配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32911" y="4490489"/>
            <a:ext cx="3347690" cy="11910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对于图数据库的查询来说，尽量精确的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定义查询条件和起点</a:t>
            </a:r>
            <a:r>
              <a:rPr lang="zh-CN" altLang="en-US" sz="1400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对提高查询效率很重要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C2AB701E-BB0E-401A-9063-7263E5BEEACF}"/>
              </a:ext>
            </a:extLst>
          </p:cNvPr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>
              <a:extLst>
                <a:ext uri="{FF2B5EF4-FFF2-40B4-BE49-F238E27FC236}">
                  <a16:creationId xmlns="" xmlns:a16="http://schemas.microsoft.com/office/drawing/2014/main" id="{7DFDE6F1-078E-444E-B4CC-5A51325ACDC6}"/>
                </a:ext>
              </a:extLst>
            </p:cNvPr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="" xmlns:a16="http://schemas.microsoft.com/office/drawing/2014/main" id="{19214D3F-E673-4601-8A30-B81A29C16B5D}"/>
                </a:ext>
              </a:extLst>
            </p:cNvPr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DF7CAAF0-4C35-4326-9517-9A93F1807399}"/>
              </a:ext>
            </a:extLst>
          </p:cNvPr>
          <p:cNvSpPr/>
          <p:nvPr/>
        </p:nvSpPr>
        <p:spPr>
          <a:xfrm>
            <a:off x="9263560" y="6926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请输入你的题目  </a:t>
            </a:r>
            <a:r>
              <a:rPr lang="en-US" altLang="zh-CN" b="1" dirty="0">
                <a:solidFill>
                  <a:srgbClr val="C00000"/>
                </a:solidFill>
              </a:rPr>
              <a:t>4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>
            <a:extLst>
              <a:ext uri="{FF2B5EF4-FFF2-40B4-BE49-F238E27FC236}">
                <a16:creationId xmlns="" xmlns:a16="http://schemas.microsoft.com/office/drawing/2014/main" id="{C4AE4604-F167-444A-8EF8-8D848CED412E}"/>
              </a:ext>
            </a:extLst>
          </p:cNvPr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02BF825-1525-4FF2-9DE0-DD4E641781AD}"/>
              </a:ext>
            </a:extLst>
          </p:cNvPr>
          <p:cNvSpPr/>
          <p:nvPr/>
        </p:nvSpPr>
        <p:spPr>
          <a:xfrm>
            <a:off x="2030034" y="1988840"/>
            <a:ext cx="8280920" cy="3816424"/>
          </a:xfrm>
          <a:prstGeom prst="rect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AF608A77-54D9-4B6B-ABDA-AF96DCD4961B}"/>
              </a:ext>
            </a:extLst>
          </p:cNvPr>
          <p:cNvSpPr/>
          <p:nvPr/>
        </p:nvSpPr>
        <p:spPr>
          <a:xfrm>
            <a:off x="2134766" y="2132856"/>
            <a:ext cx="7992888" cy="352839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4">
            <a:extLst>
              <a:ext uri="{FF2B5EF4-FFF2-40B4-BE49-F238E27FC236}">
                <a16:creationId xmlns="" xmlns:a16="http://schemas.microsoft.com/office/drawing/2014/main" id="{8F81C9FF-9837-4C30-8625-3B518B929D9E}"/>
              </a:ext>
            </a:extLst>
          </p:cNvPr>
          <p:cNvSpPr txBox="1"/>
          <p:nvPr/>
        </p:nvSpPr>
        <p:spPr>
          <a:xfrm>
            <a:off x="3071055" y="3284984"/>
            <a:ext cx="4177599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1.</a:t>
            </a:r>
            <a:r>
              <a:rPr lang="zh-CN" altLang="en-US" sz="1200" dirty="0" smtClean="0">
                <a:solidFill>
                  <a:schemeClr val="bg1"/>
                </a:solidFill>
              </a:rPr>
              <a:t> 转换思路，选择</a:t>
            </a:r>
            <a:r>
              <a:rPr lang="zh-CN" altLang="en-US" sz="1200" dirty="0">
                <a:solidFill>
                  <a:schemeClr val="bg1"/>
                </a:solidFill>
              </a:rPr>
              <a:t>合适的</a:t>
            </a:r>
            <a:r>
              <a:rPr lang="zh-CN" altLang="en-US" sz="1200" dirty="0" smtClean="0">
                <a:solidFill>
                  <a:schemeClr val="bg1"/>
                </a:solidFill>
              </a:rPr>
              <a:t>工具</a:t>
            </a:r>
            <a:endParaRPr lang="en-US" altLang="zh-CN" sz="12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9F155B29-17C1-44BB-9495-CD02DF39931B}"/>
              </a:ext>
            </a:extLst>
          </p:cNvPr>
          <p:cNvSpPr txBox="1"/>
          <p:nvPr/>
        </p:nvSpPr>
        <p:spPr>
          <a:xfrm>
            <a:off x="3070872" y="285293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案例总结：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5E917BD8-E37F-4F6C-A6FA-A4F77BC1C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9" t="26308" r="33141" b="10693"/>
          <a:stretch/>
        </p:blipFill>
        <p:spPr>
          <a:xfrm>
            <a:off x="7650578" y="3176972"/>
            <a:ext cx="1612980" cy="1512168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="" xmlns:a16="http://schemas.microsoft.com/office/drawing/2014/main" id="{8F81C9FF-9837-4C30-8625-3B518B929D9E}"/>
              </a:ext>
            </a:extLst>
          </p:cNvPr>
          <p:cNvSpPr txBox="1"/>
          <p:nvPr/>
        </p:nvSpPr>
        <p:spPr>
          <a:xfrm>
            <a:off x="3054675" y="3773593"/>
            <a:ext cx="417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2</a:t>
            </a:r>
            <a:r>
              <a:rPr lang="en-US" altLang="zh-CN" sz="1200" dirty="0" smtClean="0">
                <a:solidFill>
                  <a:schemeClr val="bg1"/>
                </a:solidFill>
              </a:rPr>
              <a:t>.</a:t>
            </a:r>
            <a:r>
              <a:rPr lang="zh-CN" altLang="en-US" sz="1200" dirty="0" smtClean="0">
                <a:solidFill>
                  <a:schemeClr val="bg1"/>
                </a:solidFill>
              </a:rPr>
              <a:t> 要确定数据的准确性和业务表的字段含义，才能准确的反映出关系网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="" xmlns:a16="http://schemas.microsoft.com/office/drawing/2014/main" id="{8F81C9FF-9837-4C30-8625-3B518B929D9E}"/>
              </a:ext>
            </a:extLst>
          </p:cNvPr>
          <p:cNvSpPr txBox="1"/>
          <p:nvPr/>
        </p:nvSpPr>
        <p:spPr>
          <a:xfrm>
            <a:off x="3051660" y="4462060"/>
            <a:ext cx="40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3.</a:t>
            </a:r>
            <a:r>
              <a:rPr lang="zh-CN" altLang="en-US" sz="1200" dirty="0">
                <a:solidFill>
                  <a:schemeClr val="bg1"/>
                </a:solidFill>
              </a:rPr>
              <a:t>根据业务的数据特点来建立图数据库的节点和</a:t>
            </a:r>
            <a:r>
              <a:rPr lang="zh-CN" altLang="en-US" sz="1200" dirty="0" smtClean="0">
                <a:solidFill>
                  <a:schemeClr val="bg1"/>
                </a:solidFill>
              </a:rPr>
              <a:t>关系网，精简关键节点才能更加清晰的反映出节点间的关系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364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5"/>
            <a:ext cx="144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9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80" y="3751966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8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7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5" y="2074407"/>
            <a:ext cx="797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8" y="2955656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latin typeface="+mn-ea"/>
              </a:rPr>
              <a:t>图数据库相关概念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8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744021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90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62958" y="1714304"/>
            <a:ext cx="3816424" cy="3429397"/>
            <a:chOff x="3862958" y="1655787"/>
            <a:chExt cx="3816424" cy="3429397"/>
          </a:xfrm>
        </p:grpSpPr>
        <p:sp>
          <p:nvSpPr>
            <p:cNvPr id="3" name="TextBox 2"/>
            <p:cNvSpPr txBox="1"/>
            <p:nvPr/>
          </p:nvSpPr>
          <p:spPr>
            <a:xfrm>
              <a:off x="4282807" y="3024497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体演示版常规体" pitchFamily="50" charset="-122"/>
                  <a:ea typeface="造字工房尚雅体演示版常规体" pitchFamily="50" charset="-122"/>
                </a:rPr>
                <a:t>谢谢大家</a:t>
              </a:r>
              <a:endPara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873233" y="1655787"/>
              <a:ext cx="1870045" cy="741200"/>
              <a:chOff x="4796735" y="1439763"/>
              <a:chExt cx="1870045" cy="741200"/>
            </a:xfrm>
          </p:grpSpPr>
          <p:sp>
            <p:nvSpPr>
              <p:cNvPr id="12" name="等腰三角形 11"/>
              <p:cNvSpPr/>
              <p:nvPr/>
            </p:nvSpPr>
            <p:spPr>
              <a:xfrm rot="512239">
                <a:off x="5758296" y="1651656"/>
                <a:ext cx="396044" cy="34141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20371609">
                <a:off x="6409581" y="1919741"/>
                <a:ext cx="198022" cy="17070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 rot="20371609">
                <a:off x="5313555" y="1947984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3761573">
                <a:off x="4680323" y="1556175"/>
                <a:ext cx="741200" cy="508375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20371609">
                <a:off x="6400290" y="1536196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4871070" y="4653136"/>
              <a:ext cx="1944216" cy="432048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汉仪大圣体简" panose="00020600040101010101" pitchFamily="18" charset="-122"/>
                  <a:ea typeface="汉仪大圣体简" panose="00020600040101010101" pitchFamily="18" charset="-122"/>
                </a:rPr>
                <a:t>分享结束</a:t>
              </a:r>
              <a:endParaRPr lang="zh-CN" altLang="en-US" dirty="0">
                <a:solidFill>
                  <a:schemeClr val="bg1"/>
                </a:solidFill>
                <a:latin typeface="汉仪大圣体简" panose="00020600040101010101" pitchFamily="18" charset="-122"/>
                <a:ea typeface="汉仪大圣体简" panose="00020600040101010101" pitchFamily="18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862958" y="2204865"/>
              <a:ext cx="360040" cy="2602150"/>
              <a:chOff x="3934966" y="1988841"/>
              <a:chExt cx="360040" cy="2602150"/>
            </a:xfrm>
          </p:grpSpPr>
          <p:sp>
            <p:nvSpPr>
              <p:cNvPr id="10" name="左中括号 9"/>
              <p:cNvSpPr/>
              <p:nvPr/>
            </p:nvSpPr>
            <p:spPr>
              <a:xfrm>
                <a:off x="4029132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左中括号 10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flipH="1">
              <a:off x="7319342" y="2185087"/>
              <a:ext cx="360040" cy="2602150"/>
              <a:chOff x="3934966" y="1988841"/>
              <a:chExt cx="360040" cy="2602150"/>
            </a:xfrm>
          </p:grpSpPr>
          <p:sp>
            <p:nvSpPr>
              <p:cNvPr id="8" name="左中括号 7"/>
              <p:cNvSpPr/>
              <p:nvPr/>
            </p:nvSpPr>
            <p:spPr>
              <a:xfrm>
                <a:off x="4006974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左中括号 8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 rot="10800000">
            <a:off x="8909221" y="2293464"/>
            <a:ext cx="3687215" cy="2719712"/>
            <a:chOff x="-1604504" y="2147667"/>
            <a:chExt cx="3687215" cy="2719712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rot="15539734">
            <a:off x="-1516550" y="1473563"/>
            <a:ext cx="3687215" cy="2719712"/>
            <a:chOff x="-1604504" y="2147667"/>
            <a:chExt cx="3687215" cy="2719712"/>
          </a:xfrm>
        </p:grpSpPr>
        <p:cxnSp>
          <p:nvCxnSpPr>
            <p:cNvPr id="27" name="直接连接符 26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95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97873" y="6113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/>
              <a:t>  </a:t>
            </a:r>
            <a:r>
              <a:rPr lang="zh-CN" altLang="en-US" b="1" dirty="0"/>
              <a:t>图数据库相关概念</a:t>
            </a: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46734" y="14847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什么是图数据库？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383238" y="3035624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0487694" y="4509120"/>
            <a:ext cx="388716" cy="3268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34" y="2060849"/>
            <a:ext cx="8834660" cy="36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97873" y="6113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/>
              <a:t>  </a:t>
            </a:r>
            <a:r>
              <a:rPr lang="zh-CN" altLang="en-US" b="1" dirty="0"/>
              <a:t>图数据库相关概念</a:t>
            </a: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46734" y="14847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什么是图数据库？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383238" y="3035624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0487694" y="4509120"/>
            <a:ext cx="388716" cy="3268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0" y="2187441"/>
            <a:ext cx="6211824" cy="26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2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97873" y="6113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/>
              <a:t>  </a:t>
            </a:r>
            <a:r>
              <a:rPr lang="zh-CN" altLang="en-US" b="1" dirty="0"/>
              <a:t>图数据库相关概念</a:t>
            </a: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46734" y="148478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李</a:t>
            </a:r>
            <a:r>
              <a:rPr lang="zh-CN" altLang="en-US" b="1"/>
              <a:t>宇春和刘昊然到底认不认识？</a:t>
            </a:r>
            <a:endParaRPr lang="zh-CN" altLang="en-US" b="1" dirty="0"/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383238" y="3035624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0487694" y="4509120"/>
            <a:ext cx="388716" cy="3268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846734" y="1916832"/>
            <a:ext cx="7992888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97873" y="6113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/>
              <a:t>  </a:t>
            </a:r>
            <a:r>
              <a:rPr lang="zh-CN" altLang="en-US" b="1" dirty="0"/>
              <a:t>图数据库相关概念</a:t>
            </a: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39638" y="1460533"/>
            <a:ext cx="62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作为国内互联网两巨头的马云和马化腾有没有什么联系呢？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383238" y="3035624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0487694" y="4509120"/>
            <a:ext cx="388716" cy="3268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71276" y="2309670"/>
            <a:ext cx="3723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charset="0"/>
                <a:ea typeface="DengXian" charset="-122"/>
                <a:cs typeface="Times New Roman" charset="0"/>
                <a:hlinkClick r:id="rId3"/>
              </a:rPr>
              <a:t>https://www.qcc.com/more_analysis</a:t>
            </a:r>
            <a:r>
              <a:rPr lang="en-US" dirty="0"/>
              <a:t> </a:t>
            </a: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062758" y="2994594"/>
            <a:ext cx="7755968" cy="31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5"/>
            <a:ext cx="144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9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80" y="3751966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8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7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5" y="2074407"/>
            <a:ext cx="797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6" y="2955656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与传统关系型数据库的对比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8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744021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8327454" y="692696"/>
            <a:ext cx="3291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与传统关系型数据库的对比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1"/>
          <p:cNvGrpSpPr/>
          <p:nvPr/>
        </p:nvGrpSpPr>
        <p:grpSpPr>
          <a:xfrm>
            <a:off x="1585958" y="2528900"/>
            <a:ext cx="4686352" cy="2341131"/>
            <a:chOff x="1048814" y="2420888"/>
            <a:chExt cx="4686352" cy="2341131"/>
          </a:xfrm>
        </p:grpSpPr>
        <p:sp>
          <p:nvSpPr>
            <p:cNvPr id="15" name="TextBox 14"/>
            <p:cNvSpPr txBox="1"/>
            <p:nvPr/>
          </p:nvSpPr>
          <p:spPr>
            <a:xfrm>
              <a:off x="1054646" y="2923790"/>
              <a:ext cx="468052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-</a:t>
              </a:r>
              <a:r>
                <a:rPr lang="zh-CN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 查询某个用户购买了某种产品</a:t>
              </a:r>
              <a:endParaRPr lang="en-US" altLang="zh-CN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/>
                <a:t>User join Order join </a:t>
              </a:r>
              <a:r>
                <a:rPr lang="en-US" sz="1400" dirty="0" err="1"/>
                <a:t>LineItem</a:t>
              </a:r>
              <a:r>
                <a:rPr lang="en-US" sz="1400" dirty="0"/>
                <a:t> join Product 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/>
                <a:t>where Use</a:t>
              </a:r>
              <a:r>
                <a:rPr lang="en-US" altLang="zh-CN" sz="1400" dirty="0"/>
                <a:t>r</a:t>
              </a:r>
              <a:r>
                <a:rPr lang="en-US" sz="1400" dirty="0"/>
                <a:t> = Alice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8814" y="2420888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SQL</a:t>
              </a:r>
              <a:r>
                <a:rPr lang="zh-CN" altLang="en-US" b="1" dirty="0"/>
                <a:t> 查询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4646" y="4023355"/>
              <a:ext cx="46805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-</a:t>
              </a:r>
              <a:r>
                <a:rPr lang="zh-CN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 </a:t>
              </a:r>
              <a:r>
                <a:rPr lang="zh-CN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如果要以一个面的方式查询</a:t>
              </a:r>
              <a:r>
                <a:rPr lang="zh-CN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那些哪些用户购买</a:t>
              </a:r>
              <a:r>
                <a:rPr lang="zh-CN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了哪些</a:t>
              </a:r>
              <a:r>
                <a:rPr lang="zh-CN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产品？</a:t>
              </a:r>
              <a:endParaRPr lang="en-US" altLang="zh-CN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endParaRPr>
            </a:p>
          </p:txBody>
        </p:sp>
      </p:grpSp>
      <p:pic>
        <p:nvPicPr>
          <p:cNvPr id="18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6671270" y="1114748"/>
            <a:ext cx="5112568" cy="5282561"/>
          </a:xfrm>
          <a:prstGeom prst="rect">
            <a:avLst/>
          </a:prstGeom>
        </p:spPr>
      </p:pic>
      <p:sp>
        <p:nvSpPr>
          <p:cNvPr id="19" name="矩形 10"/>
          <p:cNvSpPr/>
          <p:nvPr/>
        </p:nvSpPr>
        <p:spPr>
          <a:xfrm>
            <a:off x="1270670" y="1988840"/>
            <a:ext cx="5073500" cy="3456384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1585958" y="4907767"/>
            <a:ext cx="4686352" cy="375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可以</a:t>
            </a: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看到针对这种关系的查询非常低效</a:t>
            </a:r>
            <a:endParaRPr lang="en-US" sz="14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</TotalTime>
  <Words>1200</Words>
  <Application>Microsoft Macintosh PowerPoint</Application>
  <PresentationFormat>Custom</PresentationFormat>
  <Paragraphs>188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Aparajita</vt:lpstr>
      <vt:lpstr>Calibri</vt:lpstr>
      <vt:lpstr>DengXian</vt:lpstr>
      <vt:lpstr>JetBrains Mono, Dank Mono,Menlo, Monaco,  Courier New</vt:lpstr>
      <vt:lpstr>Open Sans</vt:lpstr>
      <vt:lpstr>Times New Roman</vt:lpstr>
      <vt:lpstr>宋体</vt:lpstr>
      <vt:lpstr>微软雅黑</vt:lpstr>
      <vt:lpstr>微软雅黑 Light</vt:lpstr>
      <vt:lpstr>汉仪大圣体简</vt:lpstr>
      <vt:lpstr>造字工房尚雅体演示版常规体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Microsoft Office User</cp:lastModifiedBy>
  <cp:revision>102</cp:revision>
  <cp:lastPrinted>2020-10-23T07:11:40Z</cp:lastPrinted>
  <dcterms:modified xsi:type="dcterms:W3CDTF">2020-11-10T10:04:17Z</dcterms:modified>
</cp:coreProperties>
</file>